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iscritti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Foglio1!$A$2:$A$10</c:f>
              <c:strCache>
                <c:ptCount val="9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2014-15</c:v>
                </c:pt>
                <c:pt idx="8">
                  <c:v>2015/16</c:v>
                </c:pt>
              </c:strCache>
            </c:strRef>
          </c:cat>
          <c:val>
            <c:numRef>
              <c:f>Foglio1!$B$2:$B$10</c:f>
              <c:numCache>
                <c:formatCode>General</c:formatCode>
                <c:ptCount val="9"/>
                <c:pt idx="0">
                  <c:v>154</c:v>
                </c:pt>
                <c:pt idx="1">
                  <c:v>142</c:v>
                </c:pt>
                <c:pt idx="2">
                  <c:v>121</c:v>
                </c:pt>
                <c:pt idx="3">
                  <c:v>98</c:v>
                </c:pt>
                <c:pt idx="4">
                  <c:v>126</c:v>
                </c:pt>
                <c:pt idx="5">
                  <c:v>127</c:v>
                </c:pt>
                <c:pt idx="6">
                  <c:v>150</c:v>
                </c:pt>
                <c:pt idx="7">
                  <c:v>196</c:v>
                </c:pt>
                <c:pt idx="8">
                  <c:v>174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269120"/>
        <c:axId val="71944448"/>
      </c:barChart>
      <c:catAx>
        <c:axId val="6526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944448"/>
        <c:crosses val="autoZero"/>
        <c:auto val="1"/>
        <c:lblAlgn val="ctr"/>
        <c:lblOffset val="100"/>
        <c:noMultiLvlLbl val="0"/>
      </c:catAx>
      <c:valAx>
        <c:axId val="71944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269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Foglio1!$A$2:$A$6</c:f>
              <c:strCache>
                <c:ptCount val="5"/>
                <c:pt idx="0">
                  <c:v>Prime</c:v>
                </c:pt>
                <c:pt idx="1">
                  <c:v>Seconde</c:v>
                </c:pt>
                <c:pt idx="2">
                  <c:v>Terze</c:v>
                </c:pt>
                <c:pt idx="3">
                  <c:v>Quarte</c:v>
                </c:pt>
                <c:pt idx="4">
                  <c:v>Quinte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244</c:v>
                </c:pt>
                <c:pt idx="1">
                  <c:v>151</c:v>
                </c:pt>
                <c:pt idx="2">
                  <c:v>161</c:v>
                </c:pt>
                <c:pt idx="3">
                  <c:v>96</c:v>
                </c:pt>
                <c:pt idx="4">
                  <c:v>110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9C0A-3384-4CAD-B4C9-19EF86DEE021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52772-9C8C-4E17-A4FE-50FFA22276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796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3798A2-7334-4DE2-B68A-F918A7C82D1D}" type="datetimeFigureOut">
              <a:rPr lang="it-IT" smtClean="0"/>
              <a:t>26/05/2016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814ABC6-F1EC-4A30-99F4-1F12581519E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9672" y="2636912"/>
            <a:ext cx="7524329" cy="1773724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ISCRIZIONI  AL PRIMO ANNO</a:t>
            </a:r>
            <a:br>
              <a:rPr lang="it-IT" dirty="0" smtClean="0"/>
            </a:br>
            <a:r>
              <a:rPr lang="it-IT" dirty="0" smtClean="0"/>
              <a:t> DALL’A.S. 2006/2007 ALL’A.S. 2015/16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8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53890049"/>
              </p:ext>
            </p:extLst>
          </p:nvPr>
        </p:nvGraphicFramePr>
        <p:xfrm>
          <a:off x="827584" y="692696"/>
          <a:ext cx="3024336" cy="4247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9283"/>
                <a:gridCol w="955053"/>
              </a:tblGrid>
              <a:tr h="589853">
                <a:tc>
                  <a:txBody>
                    <a:bodyPr/>
                    <a:lstStyle/>
                    <a:p>
                      <a:r>
                        <a:rPr lang="it-IT" dirty="0" smtClean="0"/>
                        <a:t>Anni scolastici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Iscritti </a:t>
                      </a:r>
                      <a:endParaRPr lang="it-IT" dirty="0"/>
                    </a:p>
                  </a:txBody>
                  <a:tcPr/>
                </a:tc>
              </a:tr>
              <a:tr h="337059">
                <a:tc>
                  <a:txBody>
                    <a:bodyPr/>
                    <a:lstStyle/>
                    <a:p>
                      <a:r>
                        <a:rPr lang="it-IT" dirty="0" smtClean="0"/>
                        <a:t>2006-07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154</a:t>
                      </a:r>
                      <a:endParaRPr lang="it-IT" dirty="0"/>
                    </a:p>
                  </a:txBody>
                  <a:tcPr/>
                </a:tc>
              </a:tr>
              <a:tr h="337059">
                <a:tc>
                  <a:txBody>
                    <a:bodyPr/>
                    <a:lstStyle/>
                    <a:p>
                      <a:r>
                        <a:rPr lang="it-IT" dirty="0" smtClean="0"/>
                        <a:t>2007-08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142</a:t>
                      </a:r>
                      <a:endParaRPr lang="it-IT" dirty="0"/>
                    </a:p>
                  </a:txBody>
                  <a:tcPr/>
                </a:tc>
              </a:tr>
              <a:tr h="337059">
                <a:tc>
                  <a:txBody>
                    <a:bodyPr/>
                    <a:lstStyle/>
                    <a:p>
                      <a:r>
                        <a:rPr lang="it-IT" dirty="0" smtClean="0"/>
                        <a:t>2008-09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121</a:t>
                      </a:r>
                      <a:endParaRPr lang="it-IT" dirty="0"/>
                    </a:p>
                  </a:txBody>
                  <a:tcPr/>
                </a:tc>
              </a:tr>
              <a:tr h="337059">
                <a:tc>
                  <a:txBody>
                    <a:bodyPr/>
                    <a:lstStyle/>
                    <a:p>
                      <a:r>
                        <a:rPr lang="it-IT" dirty="0" smtClean="0"/>
                        <a:t>2009-10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98</a:t>
                      </a:r>
                      <a:endParaRPr lang="it-IT" dirty="0"/>
                    </a:p>
                  </a:txBody>
                  <a:tcPr/>
                </a:tc>
              </a:tr>
              <a:tr h="129128">
                <a:tc>
                  <a:txBody>
                    <a:bodyPr/>
                    <a:lstStyle/>
                    <a:p>
                      <a:r>
                        <a:rPr lang="it-IT" dirty="0" smtClean="0"/>
                        <a:t>2010-11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126</a:t>
                      </a:r>
                      <a:endParaRPr lang="it-IT" dirty="0"/>
                    </a:p>
                  </a:txBody>
                  <a:tcPr/>
                </a:tc>
              </a:tr>
              <a:tr h="337059">
                <a:tc>
                  <a:txBody>
                    <a:bodyPr/>
                    <a:lstStyle/>
                    <a:p>
                      <a:r>
                        <a:rPr lang="it-IT" dirty="0" smtClean="0"/>
                        <a:t>2011-12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127</a:t>
                      </a:r>
                      <a:endParaRPr lang="it-IT" dirty="0"/>
                    </a:p>
                  </a:txBody>
                  <a:tcPr/>
                </a:tc>
              </a:tr>
              <a:tr h="337059">
                <a:tc>
                  <a:txBody>
                    <a:bodyPr/>
                    <a:lstStyle/>
                    <a:p>
                      <a:r>
                        <a:rPr lang="it-IT" dirty="0" smtClean="0"/>
                        <a:t>2012-13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150</a:t>
                      </a:r>
                      <a:endParaRPr lang="it-IT" dirty="0"/>
                    </a:p>
                  </a:txBody>
                  <a:tcPr/>
                </a:tc>
              </a:tr>
              <a:tr h="337059">
                <a:tc>
                  <a:txBody>
                    <a:bodyPr/>
                    <a:lstStyle/>
                    <a:p>
                      <a:r>
                        <a:rPr lang="it-IT" dirty="0" smtClean="0"/>
                        <a:t>2013-14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196</a:t>
                      </a:r>
                      <a:endParaRPr lang="it-IT" dirty="0"/>
                    </a:p>
                  </a:txBody>
                  <a:tcPr/>
                </a:tc>
              </a:tr>
              <a:tr h="337059">
                <a:tc>
                  <a:txBody>
                    <a:bodyPr/>
                    <a:lstStyle/>
                    <a:p>
                      <a:r>
                        <a:rPr lang="it-IT" dirty="0" smtClean="0"/>
                        <a:t>2014-15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174</a:t>
                      </a:r>
                      <a:endParaRPr lang="it-IT" dirty="0"/>
                    </a:p>
                  </a:txBody>
                  <a:tcPr/>
                </a:tc>
              </a:tr>
              <a:tr h="337059">
                <a:tc>
                  <a:txBody>
                    <a:bodyPr/>
                    <a:lstStyle/>
                    <a:p>
                      <a:r>
                        <a:rPr lang="it-IT" dirty="0" smtClean="0"/>
                        <a:t>2015/16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244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7245500"/>
              </p:ext>
            </p:extLst>
          </p:nvPr>
        </p:nvGraphicFramePr>
        <p:xfrm>
          <a:off x="3995936" y="764704"/>
          <a:ext cx="4824536" cy="4045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27584" y="85060"/>
            <a:ext cx="7520940" cy="535628"/>
          </a:xfrm>
        </p:spPr>
        <p:txBody>
          <a:bodyPr>
            <a:normAutofit/>
          </a:bodyPr>
          <a:lstStyle/>
          <a:p>
            <a:pPr algn="ctr"/>
            <a:r>
              <a:rPr lang="it-IT" sz="2000" dirty="0" smtClean="0"/>
              <a:t>RILEVAZIONE DATI e rappresentazione grafica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37219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09527298"/>
              </p:ext>
            </p:extLst>
          </p:nvPr>
        </p:nvGraphicFramePr>
        <p:xfrm>
          <a:off x="611560" y="1628800"/>
          <a:ext cx="3488436" cy="3445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812"/>
                <a:gridCol w="1162812"/>
                <a:gridCol w="1162812"/>
              </a:tblGrid>
              <a:tr h="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Totale</a:t>
                      </a:r>
                      <a:r>
                        <a:rPr lang="it-IT" sz="1200" baseline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 iscritti</a:t>
                      </a:r>
                      <a:endParaRPr lang="it-IT" sz="12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%</a:t>
                      </a:r>
                      <a:endParaRPr lang="it-IT" sz="12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31440">
                <a:tc>
                  <a:txBody>
                    <a:bodyPr/>
                    <a:lstStyle/>
                    <a:p>
                      <a:r>
                        <a:rPr lang="it-IT" dirty="0" smtClean="0"/>
                        <a:t>Prime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244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32%</a:t>
                      </a:r>
                      <a:endParaRPr lang="it-IT" sz="1800" dirty="0"/>
                    </a:p>
                  </a:txBody>
                  <a:tcPr/>
                </a:tc>
              </a:tr>
              <a:tr h="520688">
                <a:tc>
                  <a:txBody>
                    <a:bodyPr/>
                    <a:lstStyle/>
                    <a:p>
                      <a:r>
                        <a:rPr lang="it-IT" dirty="0" smtClean="0"/>
                        <a:t>Seconde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20%</a:t>
                      </a:r>
                      <a:endParaRPr lang="it-IT" dirty="0"/>
                    </a:p>
                  </a:txBody>
                  <a:tcPr/>
                </a:tc>
              </a:tr>
              <a:tr h="520688">
                <a:tc>
                  <a:txBody>
                    <a:bodyPr/>
                    <a:lstStyle/>
                    <a:p>
                      <a:r>
                        <a:rPr lang="it-IT" dirty="0" smtClean="0"/>
                        <a:t>Terze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21%</a:t>
                      </a:r>
                      <a:endParaRPr lang="it-IT" dirty="0"/>
                    </a:p>
                  </a:txBody>
                  <a:tcPr/>
                </a:tc>
              </a:tr>
              <a:tr h="520688">
                <a:tc>
                  <a:txBody>
                    <a:bodyPr/>
                    <a:lstStyle/>
                    <a:p>
                      <a:r>
                        <a:rPr lang="it-IT" dirty="0" smtClean="0"/>
                        <a:t>Quarte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13%</a:t>
                      </a:r>
                      <a:endParaRPr lang="it-IT" dirty="0"/>
                    </a:p>
                  </a:txBody>
                  <a:tcPr/>
                </a:tc>
              </a:tr>
              <a:tr h="520688">
                <a:tc>
                  <a:txBody>
                    <a:bodyPr/>
                    <a:lstStyle/>
                    <a:p>
                      <a:r>
                        <a:rPr lang="it-IT" dirty="0" smtClean="0"/>
                        <a:t>Quinte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14%</a:t>
                      </a:r>
                      <a:endParaRPr lang="it-IT" dirty="0"/>
                    </a:p>
                  </a:txBody>
                  <a:tcPr/>
                </a:tc>
              </a:tr>
              <a:tr h="212864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762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99592" y="620688"/>
            <a:ext cx="7520940" cy="975008"/>
          </a:xfrm>
        </p:spPr>
        <p:txBody>
          <a:bodyPr/>
          <a:lstStyle/>
          <a:p>
            <a:pPr algn="ctr"/>
            <a:r>
              <a:rPr lang="it-IT" sz="2000" dirty="0" smtClean="0"/>
              <a:t>RILEVAZIONE DATI E RAPPRESENTAZIONE GRAFICA</a:t>
            </a:r>
            <a:br>
              <a:rPr lang="it-IT" sz="2000" dirty="0" smtClean="0"/>
            </a:br>
            <a:r>
              <a:rPr lang="it-IT" sz="2000" dirty="0" smtClean="0"/>
              <a:t> degli </a:t>
            </a:r>
            <a:r>
              <a:rPr lang="it-IT" sz="2000" smtClean="0"/>
              <a:t>iscritti </a:t>
            </a:r>
            <a:r>
              <a:rPr lang="it-IT" sz="2000" smtClean="0"/>
              <a:t>alle </a:t>
            </a:r>
            <a:r>
              <a:rPr lang="it-IT" sz="2000" smtClean="0"/>
              <a:t>varie </a:t>
            </a:r>
            <a:r>
              <a:rPr lang="it-IT" sz="2000" dirty="0" smtClean="0"/>
              <a:t>classi per l’ A.S. 2015/16</a:t>
            </a:r>
            <a:endParaRPr lang="it-IT" sz="2000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35875988"/>
              </p:ext>
            </p:extLst>
          </p:nvPr>
        </p:nvGraphicFramePr>
        <p:xfrm>
          <a:off x="4700588" y="1700807"/>
          <a:ext cx="3687836" cy="3109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168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/>
              <a:t>fine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25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326</TotalTime>
  <Words>75</Words>
  <Application>Microsoft Office PowerPoint</Application>
  <PresentationFormat>Presentazione su schermo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Angoli</vt:lpstr>
      <vt:lpstr>ISCRIZIONI  AL PRIMO ANNO  DALL’A.S. 2006/2007 ALL’A.S. 2015/16</vt:lpstr>
      <vt:lpstr>RILEVAZIONE DATI e rappresentazione grafica </vt:lpstr>
      <vt:lpstr>RILEVAZIONE DATI E RAPPRESENTAZIONE GRAFICA  degli iscritti alle varie classi per l’ A.S. 2015/16</vt:lpstr>
      <vt:lpstr>fine</vt:lpstr>
    </vt:vector>
  </TitlesOfParts>
  <Company>Administrator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statistica sulle iscrizioni dall’a.s. 2006/07 all’ a.s. 2015/16</dc:title>
  <dc:creator>Administrator</dc:creator>
  <cp:lastModifiedBy>Administrator</cp:lastModifiedBy>
  <cp:revision>26</cp:revision>
  <dcterms:created xsi:type="dcterms:W3CDTF">2016-05-09T11:06:12Z</dcterms:created>
  <dcterms:modified xsi:type="dcterms:W3CDTF">2016-05-26T11:14:27Z</dcterms:modified>
</cp:coreProperties>
</file>